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4" r:id="rId4"/>
    <p:sldId id="269" r:id="rId5"/>
    <p:sldId id="258" r:id="rId6"/>
    <p:sldId id="272" r:id="rId7"/>
    <p:sldId id="273" r:id="rId8"/>
    <p:sldId id="270" r:id="rId9"/>
    <p:sldId id="260" r:id="rId10"/>
    <p:sldId id="261" r:id="rId11"/>
    <p:sldId id="271" r:id="rId12"/>
    <p:sldId id="275" r:id="rId13"/>
    <p:sldId id="264" r:id="rId14"/>
    <p:sldId id="265" r:id="rId15"/>
    <p:sldId id="259" r:id="rId16"/>
    <p:sldId id="267" r:id="rId17"/>
    <p:sldId id="262" r:id="rId18"/>
    <p:sldId id="263" r:id="rId19"/>
    <p:sldId id="268" r:id="rId2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1C25502-5F9C-4445-9521-252334C7DE19}" type="datetimeFigureOut">
              <a:rPr lang="es-MX" smtClean="0"/>
              <a:t>31/08/2015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MX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C5D8BF3-035F-4A88-9DB5-11021702B0E4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25502-5F9C-4445-9521-252334C7DE19}" type="datetimeFigureOut">
              <a:rPr lang="es-MX" smtClean="0"/>
              <a:t>31/08/2015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D8BF3-035F-4A88-9DB5-11021702B0E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25502-5F9C-4445-9521-252334C7DE19}" type="datetimeFigureOut">
              <a:rPr lang="es-MX" smtClean="0"/>
              <a:t>31/08/2015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D8BF3-035F-4A88-9DB5-11021702B0E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1C25502-5F9C-4445-9521-252334C7DE19}" type="datetimeFigureOut">
              <a:rPr lang="es-MX" smtClean="0"/>
              <a:t>31/08/2015</a:t>
            </a:fld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C5D8BF3-035F-4A88-9DB5-11021702B0E4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1C25502-5F9C-4445-9521-252334C7DE19}" type="datetimeFigureOut">
              <a:rPr lang="es-MX" smtClean="0"/>
              <a:t>31/08/2015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C5D8BF3-035F-4A88-9DB5-11021702B0E4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25502-5F9C-4445-9521-252334C7DE19}" type="datetimeFigureOut">
              <a:rPr lang="es-MX" smtClean="0"/>
              <a:t>31/08/2015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D8BF3-035F-4A88-9DB5-11021702B0E4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25502-5F9C-4445-9521-252334C7DE19}" type="datetimeFigureOut">
              <a:rPr lang="es-MX" smtClean="0"/>
              <a:t>31/08/2015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D8BF3-035F-4A88-9DB5-11021702B0E4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1C25502-5F9C-4445-9521-252334C7DE19}" type="datetimeFigureOut">
              <a:rPr lang="es-MX" smtClean="0"/>
              <a:t>31/08/2015</a:t>
            </a:fld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C5D8BF3-035F-4A88-9DB5-11021702B0E4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25502-5F9C-4445-9521-252334C7DE19}" type="datetimeFigureOut">
              <a:rPr lang="es-MX" smtClean="0"/>
              <a:t>31/08/2015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D8BF3-035F-4A88-9DB5-11021702B0E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1C25502-5F9C-4445-9521-252334C7DE19}" type="datetimeFigureOut">
              <a:rPr lang="es-MX" smtClean="0"/>
              <a:t>31/08/2015</a:t>
            </a:fld>
            <a:endParaRPr lang="es-MX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C5D8BF3-035F-4A88-9DB5-11021702B0E4}" type="slidenum">
              <a:rPr lang="es-MX" smtClean="0"/>
              <a:t>‹Nº›</a:t>
            </a:fld>
            <a:endParaRPr lang="es-MX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1C25502-5F9C-4445-9521-252334C7DE19}" type="datetimeFigureOut">
              <a:rPr lang="es-MX" smtClean="0"/>
              <a:t>31/08/2015</a:t>
            </a:fld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C5D8BF3-035F-4A88-9DB5-11021702B0E4}" type="slidenum">
              <a:rPr lang="es-MX" smtClean="0"/>
              <a:t>‹Nº›</a:t>
            </a:fld>
            <a:endParaRPr lang="es-MX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1C25502-5F9C-4445-9521-252334C7DE19}" type="datetimeFigureOut">
              <a:rPr lang="es-MX" smtClean="0"/>
              <a:t>31/08/2015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C5D8BF3-035F-4A88-9DB5-11021702B0E4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articulo.mercadolibre.com.mx/MLM-509801154-cable-de-red-utp-15-metros-categoria-5e-para-pc-laptop-xbox-_JM" TargetMode="External"/><Relationship Id="rId7" Type="http://schemas.openxmlformats.org/officeDocument/2006/relationships/hyperlink" Target="http://es.ccm.net/contents/257-tipos-de-redes" TargetMode="External"/><Relationship Id="rId2" Type="http://schemas.openxmlformats.org/officeDocument/2006/relationships/hyperlink" Target="http://www.monografias.com/trabajos93/cable-categoria-5/cable-categoria-5.s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efinicion.de/red-man/#ixzz3kKqGJXCV" TargetMode="External"/><Relationship Id="rId5" Type="http://schemas.openxmlformats.org/officeDocument/2006/relationships/hyperlink" Target="http://www.oni.escuelas.edu.ar/2004/san_juan/730/pag03.HTM" TargetMode="External"/><Relationship Id="rId4" Type="http://schemas.openxmlformats.org/officeDocument/2006/relationships/hyperlink" Target="http://es.ccm.net/contents/818-redes-inalambricas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es.ccm.net/contents/tcpip.php3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es.ccm.net/contents/ftp.php3" TargetMode="External"/><Relationship Id="rId2" Type="http://schemas.openxmlformats.org/officeDocument/2006/relationships/hyperlink" Target="http://es.ccm.net/contents/http.php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efinicion.de/internet" TargetMode="External"/><Relationship Id="rId5" Type="http://schemas.openxmlformats.org/officeDocument/2006/relationships/hyperlink" Target="http://definicion.de/computadora" TargetMode="External"/><Relationship Id="rId4" Type="http://schemas.openxmlformats.org/officeDocument/2006/relationships/hyperlink" Target="http://es.ccm.net/contents/arp.php3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finicionabc.com/tecnologia/sintaxis.php" TargetMode="External"/><Relationship Id="rId7" Type="http://schemas.openxmlformats.org/officeDocument/2006/relationships/hyperlink" Target="http://static.commentcamarche.net/es.ccm.net/faq/images/656-rNkgdl3AC1Wt5Boc-s-.png" TargetMode="External"/><Relationship Id="rId2" Type="http://schemas.openxmlformats.org/officeDocument/2006/relationships/hyperlink" Target="http://definicion.de/protocolo-de-red/#ixzz3kFdpLRjq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onografias.com/trabajos32/transmision-informacion-internet/Image2295.gif" TargetMode="External"/><Relationship Id="rId5" Type="http://schemas.openxmlformats.org/officeDocument/2006/relationships/hyperlink" Target="http://definicion.de/router/" TargetMode="External"/><Relationship Id="rId4" Type="http://schemas.openxmlformats.org/officeDocument/2006/relationships/hyperlink" Target="http://es.ccm.net/contents/275-protocolo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definicion.de/wp-content/uploads/2011/08/RedMan.pn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s.ccm.net/contents/257-tipos-de-redes#MAN" TargetMode="External"/><Relationship Id="rId2" Type="http://schemas.openxmlformats.org/officeDocument/2006/relationships/hyperlink" Target="http://es.ccm.net/contents/257-tipos-de-redes#LA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s.ccm.net/contents/257-tipos-de-redes#WAN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s.ccm.net/contents/technologies/ethernet.php3" TargetMode="External"/><Relationship Id="rId2" Type="http://schemas.openxmlformats.org/officeDocument/2006/relationships/hyperlink" Target="http://www.monografias.com/trabajos11/basda/basda.s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147002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s-MX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Arial" pitchFamily="34" charset="0"/>
              </a:rPr>
              <a:t>Subsecretaría de Educación Media Superior, Superior, Formación Docente y Evaluación</a:t>
            </a:r>
            <a:br>
              <a:rPr lang="es-MX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Arial" pitchFamily="34" charset="0"/>
              </a:rPr>
            </a:br>
            <a:r>
              <a:rPr lang="es-MX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Arial" pitchFamily="34" charset="0"/>
              </a:rPr>
              <a:t>Dirección de Formación y Actualización Docente</a:t>
            </a:r>
            <a:br>
              <a:rPr lang="es-MX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Arial" pitchFamily="34" charset="0"/>
              </a:rPr>
            </a:br>
            <a:r>
              <a:rPr lang="es-MX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Arial" pitchFamily="34" charset="0"/>
              </a:rPr>
              <a:t>Escuela Normal “Estefanía Castañeda y Núñez de Cáceres”</a:t>
            </a:r>
            <a:br>
              <a:rPr lang="es-MX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Arial" pitchFamily="34" charset="0"/>
              </a:rPr>
            </a:br>
            <a:r>
              <a:rPr lang="es-MX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Arial" pitchFamily="34" charset="0"/>
              </a:rPr>
              <a:t>Clave: C.T. 02DNL0004Z</a:t>
            </a:r>
            <a:br>
              <a:rPr lang="es-MX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Arial" pitchFamily="34" charset="0"/>
              </a:rPr>
            </a:br>
            <a:endParaRPr lang="es-MX" sz="1400" dirty="0">
              <a:latin typeface="Century Gothic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627784" y="2492896"/>
            <a:ext cx="4263257" cy="3456384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es-MX" sz="3900" b="1" dirty="0" smtClean="0">
                <a:solidFill>
                  <a:schemeClr val="tx1"/>
                </a:solidFill>
                <a:latin typeface="Century Gothic" pitchFamily="34" charset="0"/>
              </a:rPr>
              <a:t>TICS</a:t>
            </a:r>
            <a:endParaRPr lang="es-MX" sz="3900" b="1" dirty="0">
              <a:solidFill>
                <a:schemeClr val="tx1"/>
              </a:solidFill>
              <a:latin typeface="Century Gothic" pitchFamily="34" charset="0"/>
            </a:endParaRPr>
          </a:p>
          <a:p>
            <a:pPr algn="ctr"/>
            <a:r>
              <a:rPr lang="es-MX" sz="2000" dirty="0" smtClean="0">
                <a:solidFill>
                  <a:schemeClr val="tx1"/>
                </a:solidFill>
                <a:latin typeface="Century Gothic" pitchFamily="34" charset="0"/>
              </a:rPr>
              <a:t>PROF. JUANA E. ANGULO</a:t>
            </a:r>
          </a:p>
          <a:p>
            <a:pPr algn="ctr"/>
            <a:endParaRPr lang="es-ES" sz="2000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pPr algn="ctr"/>
            <a:r>
              <a:rPr lang="es-ES" sz="2000" dirty="0" smtClean="0">
                <a:solidFill>
                  <a:schemeClr val="tx1"/>
                </a:solidFill>
                <a:latin typeface="Century Gothic" pitchFamily="34" charset="0"/>
              </a:rPr>
              <a:t>EQUIPO </a:t>
            </a:r>
            <a:r>
              <a:rPr lang="es-MX" sz="2000" dirty="0" smtClean="0">
                <a:solidFill>
                  <a:schemeClr val="tx1"/>
                </a:solidFill>
                <a:latin typeface="Century Gothic" pitchFamily="34" charset="0"/>
              </a:rPr>
              <a:t>#3</a:t>
            </a:r>
          </a:p>
          <a:p>
            <a:pPr algn="ctr"/>
            <a:endParaRPr lang="es-ES" sz="2000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pPr algn="ctr"/>
            <a:r>
              <a:rPr lang="es-ES" sz="2000" dirty="0" smtClean="0">
                <a:solidFill>
                  <a:schemeClr val="tx1"/>
                </a:solidFill>
                <a:latin typeface="Century Gothic" pitchFamily="34" charset="0"/>
              </a:rPr>
              <a:t>NOMBRE DE LAS INTEGRANTES DE EQUIPO:</a:t>
            </a:r>
          </a:p>
          <a:p>
            <a:pPr algn="ctr"/>
            <a:endParaRPr lang="es-ES" sz="2000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pPr algn="ctr"/>
            <a:r>
              <a:rPr lang="es-MX" sz="2000" dirty="0">
                <a:solidFill>
                  <a:schemeClr val="tx1"/>
                </a:solidFill>
                <a:latin typeface="Century Gothic" pitchFamily="34" charset="0"/>
              </a:rPr>
              <a:t>Alma Delia Domínguez </a:t>
            </a:r>
            <a:r>
              <a:rPr lang="es-MX" sz="2000" dirty="0" smtClean="0">
                <a:solidFill>
                  <a:schemeClr val="tx1"/>
                </a:solidFill>
                <a:latin typeface="Century Gothic" pitchFamily="34" charset="0"/>
              </a:rPr>
              <a:t>Ramiro.</a:t>
            </a:r>
          </a:p>
          <a:p>
            <a:pPr algn="ctr"/>
            <a:r>
              <a:rPr lang="es-MX" sz="2000" dirty="0" err="1" smtClean="0">
                <a:solidFill>
                  <a:schemeClr val="tx1"/>
                </a:solidFill>
                <a:latin typeface="Century Gothic" pitchFamily="34" charset="0"/>
              </a:rPr>
              <a:t>Natali</a:t>
            </a:r>
            <a:r>
              <a:rPr lang="es-MX" sz="2000" dirty="0" smtClean="0">
                <a:solidFill>
                  <a:schemeClr val="tx1"/>
                </a:solidFill>
                <a:latin typeface="Century Gothic" pitchFamily="34" charset="0"/>
              </a:rPr>
              <a:t> Hernández G.</a:t>
            </a:r>
          </a:p>
          <a:p>
            <a:pPr algn="ctr"/>
            <a:r>
              <a:rPr lang="es-MX" sz="2000" dirty="0">
                <a:solidFill>
                  <a:schemeClr val="tx1"/>
                </a:solidFill>
                <a:latin typeface="Century Gothic" pitchFamily="34" charset="0"/>
              </a:rPr>
              <a:t>Lourdes López </a:t>
            </a:r>
            <a:r>
              <a:rPr lang="es-MX" sz="2000" dirty="0" err="1">
                <a:solidFill>
                  <a:schemeClr val="tx1"/>
                </a:solidFill>
                <a:latin typeface="Century Gothic" pitchFamily="34" charset="0"/>
              </a:rPr>
              <a:t>López</a:t>
            </a:r>
            <a:r>
              <a:rPr lang="es-MX" sz="2000" dirty="0" smtClean="0">
                <a:solidFill>
                  <a:schemeClr val="tx1"/>
                </a:solidFill>
                <a:latin typeface="Century Gothic" pitchFamily="34" charset="0"/>
              </a:rPr>
              <a:t>.</a:t>
            </a:r>
            <a:endParaRPr lang="es-ES" sz="2000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pPr algn="ctr"/>
            <a:r>
              <a:rPr lang="es-MX" sz="2000" dirty="0" smtClean="0">
                <a:solidFill>
                  <a:schemeClr val="tx1"/>
                </a:solidFill>
                <a:latin typeface="Century Gothic" pitchFamily="34" charset="0"/>
              </a:rPr>
              <a:t>Rosa </a:t>
            </a:r>
            <a:r>
              <a:rPr lang="es-MX" sz="2000" dirty="0" err="1">
                <a:solidFill>
                  <a:schemeClr val="tx1"/>
                </a:solidFill>
                <a:latin typeface="Century Gothic" pitchFamily="34" charset="0"/>
              </a:rPr>
              <a:t>I</a:t>
            </a:r>
            <a:r>
              <a:rPr lang="es-MX" sz="2000" dirty="0" err="1" smtClean="0">
                <a:solidFill>
                  <a:schemeClr val="tx1"/>
                </a:solidFill>
                <a:latin typeface="Century Gothic" pitchFamily="34" charset="0"/>
              </a:rPr>
              <a:t>cela</a:t>
            </a:r>
            <a:r>
              <a:rPr lang="es-MX" sz="2000" dirty="0" smtClean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s-MX" sz="2000" dirty="0" err="1" smtClean="0">
                <a:solidFill>
                  <a:schemeClr val="tx1"/>
                </a:solidFill>
                <a:latin typeface="Century Gothic" pitchFamily="34" charset="0"/>
              </a:rPr>
              <a:t>Monteon</a:t>
            </a:r>
            <a:r>
              <a:rPr lang="es-MX" sz="2000" dirty="0" smtClean="0">
                <a:solidFill>
                  <a:schemeClr val="tx1"/>
                </a:solidFill>
                <a:latin typeface="Century Gothic" pitchFamily="34" charset="0"/>
              </a:rPr>
              <a:t> Guardado.</a:t>
            </a:r>
          </a:p>
          <a:p>
            <a:pPr algn="ctr"/>
            <a:r>
              <a:rPr lang="es-MX" sz="2000" dirty="0" smtClean="0">
                <a:solidFill>
                  <a:schemeClr val="tx1"/>
                </a:solidFill>
                <a:latin typeface="Century Gothic" pitchFamily="34" charset="0"/>
              </a:rPr>
              <a:t>Sandra Itzel Pompa Carrillo.</a:t>
            </a:r>
          </a:p>
          <a:p>
            <a:pPr algn="ctr"/>
            <a:r>
              <a:rPr lang="es-MX" sz="2000" dirty="0" smtClean="0">
                <a:solidFill>
                  <a:schemeClr val="tx1"/>
                </a:solidFill>
                <a:latin typeface="Century Gothic" pitchFamily="34" charset="0"/>
              </a:rPr>
              <a:t>Angélica </a:t>
            </a:r>
            <a:r>
              <a:rPr lang="es-MX" sz="2000" dirty="0" err="1" smtClean="0">
                <a:solidFill>
                  <a:schemeClr val="tx1"/>
                </a:solidFill>
                <a:latin typeface="Century Gothic" pitchFamily="34" charset="0"/>
              </a:rPr>
              <a:t>Yesenia</a:t>
            </a:r>
            <a:r>
              <a:rPr lang="es-MX" sz="2000" dirty="0" smtClean="0">
                <a:solidFill>
                  <a:schemeClr val="tx1"/>
                </a:solidFill>
                <a:latin typeface="Century Gothic" pitchFamily="34" charset="0"/>
              </a:rPr>
              <a:t> Valenzuela Jiménez.</a:t>
            </a:r>
          </a:p>
        </p:txBody>
      </p:sp>
      <p:pic>
        <p:nvPicPr>
          <p:cNvPr id="4" name="Picture 11" descr="http://gestion.transparenciabc.gob.mx:9081/SIGMADOC/Imagenes/logoPort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819305"/>
            <a:ext cx="1418098" cy="50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http://t1.gstatic.com/images?q=tbn:ANd9GcQltfzg6XWPbddv5jRbCFGgk8hVb9DMN38TzNZeXoZOAfHlb8E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84615"/>
            <a:ext cx="1771629" cy="642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2030" y="819305"/>
            <a:ext cx="528130" cy="568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7387245" y="1376556"/>
            <a:ext cx="648125" cy="215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MX" sz="800" b="1" dirty="0">
                <a:solidFill>
                  <a:srgbClr val="000000"/>
                </a:solidFill>
                <a:latin typeface="Arial Black" pitchFamily="34" charset="0"/>
                <a:ea typeface="ＭＳ Ｐゴシック" pitchFamily="34" charset="-128"/>
              </a:rPr>
              <a:t>NIVEL 1</a:t>
            </a:r>
            <a:endParaRPr lang="es-MX" sz="1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61303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atin typeface="Century Gothic" pitchFamily="34" charset="0"/>
              </a:rPr>
              <a:t>Reflexión</a:t>
            </a:r>
            <a:endParaRPr lang="es-MX" b="1" dirty="0">
              <a:latin typeface="Century Gothic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MX" dirty="0">
                <a:latin typeface="Century Gothic" pitchFamily="34" charset="0"/>
              </a:rPr>
              <a:t>En base a la investigación que realizamos acerca del tema clasificación de redes, primero que nada se basa en los tipos de conexiones que se pueden hacer y cómo funcionan a su vez como por ejemplo la computadora que es se clasifica como el servidor que es la que monitorea las demás computaras que están unidas a la red. Otra de ellas era la red de anillo la cual es parecida a la anteriores solo que en este todos se comparten la misma información, esta información y trabajo  nos ayudo a conocer poco mas allá de lo que miramos </a:t>
            </a:r>
            <a:r>
              <a:rPr lang="es-MX" dirty="0" smtClean="0">
                <a:latin typeface="Century Gothic" pitchFamily="34" charset="0"/>
              </a:rPr>
              <a:t>cotidianamente.</a:t>
            </a:r>
            <a:endParaRPr lang="es-MX" dirty="0">
              <a:latin typeface="Century Gothic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39293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latin typeface="Century Gothic" pitchFamily="34" charset="0"/>
              </a:rPr>
              <a:t>Bibliografías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MX" sz="1600" dirty="0">
                <a:latin typeface="Century Gothic" pitchFamily="34" charset="0"/>
                <a:hlinkClick r:id="rId2"/>
              </a:rPr>
              <a:t>http://</a:t>
            </a:r>
            <a:r>
              <a:rPr lang="es-MX" sz="1600" dirty="0" smtClean="0">
                <a:latin typeface="Century Gothic" pitchFamily="34" charset="0"/>
                <a:hlinkClick r:id="rId2"/>
              </a:rPr>
              <a:t>www.monografias.com/trabajos93/cable-categoria-5/cable-categoria-5.shtml</a:t>
            </a:r>
            <a:endParaRPr lang="es-MX" sz="1600" dirty="0" smtClean="0">
              <a:latin typeface="Century Gothic" pitchFamily="34" charset="0"/>
            </a:endParaRPr>
          </a:p>
          <a:p>
            <a:r>
              <a:rPr lang="es-MX" sz="1600" dirty="0">
                <a:latin typeface="Century Gothic" pitchFamily="34" charset="0"/>
                <a:hlinkClick r:id="rId3"/>
              </a:rPr>
              <a:t>http://articulo.mercadolibre.com.mx/MLM-509801154-cable-de-red-utp-15-metros-categoria-5e-para-pc-laptop-xbox-_</a:t>
            </a:r>
            <a:r>
              <a:rPr lang="es-MX" sz="1600" dirty="0" smtClean="0">
                <a:latin typeface="Century Gothic" pitchFamily="34" charset="0"/>
                <a:hlinkClick r:id="rId3"/>
              </a:rPr>
              <a:t>JM</a:t>
            </a:r>
            <a:r>
              <a:rPr lang="es-MX" sz="1600" dirty="0" smtClean="0">
                <a:latin typeface="Century Gothic" pitchFamily="34" charset="0"/>
              </a:rPr>
              <a:t> </a:t>
            </a:r>
          </a:p>
          <a:p>
            <a:r>
              <a:rPr lang="es-MX" sz="1600" dirty="0">
                <a:latin typeface="Century Gothic" pitchFamily="34" charset="0"/>
                <a:hlinkClick r:id="rId4"/>
              </a:rPr>
              <a:t>http://</a:t>
            </a:r>
            <a:r>
              <a:rPr lang="es-MX" sz="1600" dirty="0" smtClean="0">
                <a:latin typeface="Century Gothic" pitchFamily="34" charset="0"/>
                <a:hlinkClick r:id="rId4"/>
              </a:rPr>
              <a:t>es.ccm.net/contents/818-redes-inalambricas</a:t>
            </a:r>
            <a:endParaRPr lang="es-MX" sz="1600" dirty="0" smtClean="0">
              <a:latin typeface="Century Gothic" pitchFamily="34" charset="0"/>
            </a:endParaRPr>
          </a:p>
          <a:p>
            <a:r>
              <a:rPr lang="es-MX" sz="1600" dirty="0">
                <a:latin typeface="Century Gothic" pitchFamily="34" charset="0"/>
                <a:hlinkClick r:id="rId5"/>
              </a:rPr>
              <a:t>http://</a:t>
            </a:r>
            <a:r>
              <a:rPr lang="es-MX" sz="1600" dirty="0" smtClean="0">
                <a:latin typeface="Century Gothic" pitchFamily="34" charset="0"/>
                <a:hlinkClick r:id="rId5"/>
              </a:rPr>
              <a:t>www.oni.escuelas.edu.ar/2004/san_juan/730/pag03.HTM</a:t>
            </a:r>
            <a:endParaRPr lang="es-MX" sz="1600" dirty="0">
              <a:latin typeface="Century Gothic" pitchFamily="34" charset="0"/>
            </a:endParaRPr>
          </a:p>
          <a:p>
            <a:r>
              <a:rPr lang="es-MX" sz="1600" dirty="0">
                <a:latin typeface="Century Gothic" pitchFamily="34" charset="0"/>
                <a:hlinkClick r:id="rId6"/>
              </a:rPr>
              <a:t>http://definicion.de/red-man/#</a:t>
            </a:r>
            <a:r>
              <a:rPr lang="es-MX" sz="1600" dirty="0" smtClean="0">
                <a:latin typeface="Century Gothic" pitchFamily="34" charset="0"/>
                <a:hlinkClick r:id="rId6"/>
              </a:rPr>
              <a:t>ixzz3kKqGJXCV</a:t>
            </a:r>
            <a:endParaRPr lang="es-MX" sz="1600" dirty="0" smtClean="0">
              <a:latin typeface="Century Gothic" pitchFamily="34" charset="0"/>
            </a:endParaRPr>
          </a:p>
          <a:p>
            <a:r>
              <a:rPr lang="es-MX" sz="1600" dirty="0">
                <a:latin typeface="Century Gothic" pitchFamily="34" charset="0"/>
                <a:hlinkClick r:id="rId7"/>
              </a:rPr>
              <a:t>http://</a:t>
            </a:r>
            <a:r>
              <a:rPr lang="es-MX" sz="1600" dirty="0" smtClean="0">
                <a:latin typeface="Century Gothic" pitchFamily="34" charset="0"/>
                <a:hlinkClick r:id="rId7"/>
              </a:rPr>
              <a:t>es.ccm.net/contents/257-tipos-de-redes</a:t>
            </a:r>
            <a:endParaRPr lang="es-MX" sz="1600" dirty="0" smtClean="0">
              <a:latin typeface="Century Gothic" pitchFamily="34" charset="0"/>
            </a:endParaRPr>
          </a:p>
          <a:p>
            <a:endParaRPr lang="es-MX" sz="1600" dirty="0" smtClean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046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179512" y="32805"/>
            <a:ext cx="8568952" cy="55172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5400" b="1" dirty="0" smtClean="0">
                <a:latin typeface="Century Gothic" pitchFamily="34" charset="0"/>
              </a:rPr>
              <a:t>PROTOCOLOS DE RED</a:t>
            </a:r>
            <a:endParaRPr lang="es-MX" sz="5400" b="1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498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atin typeface="Century Gothic" pitchFamily="34" charset="0"/>
              </a:rPr>
              <a:t>Protocolo</a:t>
            </a:r>
            <a:endParaRPr lang="es-MX" b="1" dirty="0">
              <a:latin typeface="Century Gothic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2400" dirty="0">
                <a:latin typeface="Century Gothic" pitchFamily="34" charset="0"/>
              </a:rPr>
              <a:t>Protocolo es el término que se emplea para denominar al conjunto de normas, reglas y pautas que sirven para guiar una conducta o acción. </a:t>
            </a:r>
            <a:endParaRPr lang="es-MX" sz="2400" dirty="0">
              <a:latin typeface="Century Gothic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3429000"/>
            <a:ext cx="3691682" cy="296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902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atin typeface="Century Gothic" pitchFamily="34" charset="0"/>
              </a:rPr>
              <a:t>Red</a:t>
            </a:r>
            <a:endParaRPr lang="es-MX" b="1" dirty="0">
              <a:latin typeface="Century Gothic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2400" dirty="0" smtClean="0">
                <a:latin typeface="Century Gothic" pitchFamily="34" charset="0"/>
              </a:rPr>
              <a:t>Red, por su parte, es una clase de estructura o sistema que cuenta con un patrón determinado.</a:t>
            </a:r>
            <a:endParaRPr lang="es-MX" sz="2400" dirty="0" smtClean="0">
              <a:latin typeface="Century Gothic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2708920"/>
            <a:ext cx="4762500" cy="3019425"/>
          </a:xfrm>
          <a:prstGeom prst="rect">
            <a:avLst/>
          </a:prstGeom>
        </p:spPr>
      </p:pic>
      <p:pic>
        <p:nvPicPr>
          <p:cNvPr id="1026" name="Picture 2" descr="Protocolo de r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501008"/>
            <a:ext cx="3672409" cy="3004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9803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atin typeface="Century Gothic" pitchFamily="34" charset="0"/>
              </a:rPr>
              <a:t>Protocolos de red</a:t>
            </a:r>
            <a:endParaRPr lang="es-MX" b="1" dirty="0">
              <a:latin typeface="Century Gothic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800" dirty="0">
                <a:latin typeface="Century Gothic" pitchFamily="34" charset="0"/>
              </a:rPr>
              <a:t>El concepto de protocolo de red se utiliza en el contexto de la informática para nombrar a las normativas y los criterios que fijan cómo deben comunicarse los diversos componentes de un cierto sistema de interconexión. Esto quiere decir que, a través de este protocolo, los dispositivos que se conectan en red pueden intercambiar </a:t>
            </a:r>
            <a:r>
              <a:rPr lang="es-ES" sz="1800" dirty="0" smtClean="0">
                <a:latin typeface="Century Gothic" pitchFamily="34" charset="0"/>
              </a:rPr>
              <a:t>datos.</a:t>
            </a:r>
            <a:endParaRPr lang="es-MX" sz="1800" dirty="0">
              <a:latin typeface="Century Gothic" pitchFamily="34" charset="0"/>
            </a:endParaRPr>
          </a:p>
        </p:txBody>
      </p:sp>
      <p:pic>
        <p:nvPicPr>
          <p:cNvPr id="4" name="3 Imagen" descr="http://www.monografias.com/trabajos32/transmision-informacion-internet/Image2295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3140968"/>
            <a:ext cx="3093720" cy="2938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Imagen" descr="http://static.commentcamarche.net/es.ccm.net/faq/images/656-rNkgdl3AC1Wt5Boc-s-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3434179"/>
            <a:ext cx="3181350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80387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atin typeface="Century Gothic" pitchFamily="34" charset="0"/>
              </a:rPr>
              <a:t>Protocolos de red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2000" dirty="0">
                <a:latin typeface="Century Gothic" pitchFamily="34" charset="0"/>
              </a:rPr>
              <a:t>También conocido como protocolo de comunicación, el protocolo de red establece la semántica y la sintaxis del intercambio de información, algo que constituye un estándar. Las computadoras en red, de este modo, tienen que actuar de acuerdo a los parámetros y los criterios establecidos por el protocolo en cuestión para lograr comunicarse entre sí y para recuperar datos que, por algún motivo, no hayan llegado a destino</a:t>
            </a:r>
            <a:r>
              <a:rPr lang="es-ES" sz="2000" dirty="0" smtClean="0">
                <a:latin typeface="Century Gothic" pitchFamily="34" charset="0"/>
              </a:rPr>
              <a:t>.</a:t>
            </a:r>
          </a:p>
          <a:p>
            <a:pPr marL="0" indent="0" algn="just">
              <a:buNone/>
            </a:pPr>
            <a:endParaRPr lang="es-ES" sz="2000" dirty="0">
              <a:latin typeface="Century Gothic" pitchFamily="34" charset="0"/>
            </a:endParaRPr>
          </a:p>
          <a:p>
            <a:pPr marL="0" indent="0" algn="just">
              <a:buNone/>
            </a:pPr>
            <a:r>
              <a:rPr lang="es-MX" sz="2000" dirty="0">
                <a:latin typeface="Century Gothic" pitchFamily="34" charset="0"/>
              </a:rPr>
              <a:t>En Internet, los protocolos utilizados pertenecen a una sucesión de protocolos o a un conjunto de protocolos relacionados entre sí. Este conjunto de protocolos se denomina </a:t>
            </a:r>
            <a:r>
              <a:rPr lang="es-MX" sz="2000" u="sng" dirty="0">
                <a:solidFill>
                  <a:srgbClr val="0000FF"/>
                </a:solidFill>
                <a:latin typeface="Century Gothic" pitchFamily="34" charset="0"/>
                <a:hlinkClick r:id="rId2"/>
              </a:rPr>
              <a:t>TCP/IP</a:t>
            </a:r>
            <a:r>
              <a:rPr lang="es-MX" sz="2000" dirty="0">
                <a:latin typeface="Century Gothic" pitchFamily="34" charset="0"/>
              </a:rPr>
              <a:t>.  </a:t>
            </a:r>
          </a:p>
          <a:p>
            <a:pPr marL="0" indent="0" algn="just">
              <a:buNone/>
            </a:pPr>
            <a:r>
              <a:rPr lang="es-MX" sz="2000" dirty="0">
                <a:latin typeface="Century Gothic" pitchFamily="34" charset="0"/>
              </a:rPr>
              <a:t>Entre otros, contiene los siguientes protocolos: HTTP, FTP, ARP, ICMP, IP, TCP, UDP, SMTP, Telnet.</a:t>
            </a:r>
          </a:p>
          <a:p>
            <a:pPr marL="0" indent="0">
              <a:buNone/>
            </a:pPr>
            <a:endParaRPr lang="es-MX" sz="2000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817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-243408"/>
            <a:ext cx="8229600" cy="1143000"/>
          </a:xfrm>
        </p:spPr>
        <p:txBody>
          <a:bodyPr/>
          <a:lstStyle/>
          <a:p>
            <a:r>
              <a:rPr lang="es-ES" b="1" dirty="0" smtClean="0">
                <a:latin typeface="Century Gothic" pitchFamily="34" charset="0"/>
              </a:rPr>
              <a:t>Glosario</a:t>
            </a:r>
            <a:endParaRPr lang="es-MX" b="1" dirty="0">
              <a:latin typeface="Century Gothic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95536" y="764704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es-ES" sz="1800" b="1" dirty="0">
                <a:solidFill>
                  <a:srgbClr val="0000FF"/>
                </a:solidFill>
                <a:latin typeface="Century Gothic" pitchFamily="34" charset="0"/>
              </a:rPr>
              <a:t>interconexión: </a:t>
            </a:r>
            <a:r>
              <a:rPr lang="es-ES" sz="1800" dirty="0" smtClean="0">
                <a:latin typeface="Century Gothic" pitchFamily="34" charset="0"/>
              </a:rPr>
              <a:t>Conexión </a:t>
            </a:r>
            <a:r>
              <a:rPr lang="es-ES" sz="1800" dirty="0">
                <a:latin typeface="Century Gothic" pitchFamily="34" charset="0"/>
              </a:rPr>
              <a:t>entre dos o más </a:t>
            </a:r>
            <a:r>
              <a:rPr lang="es-ES" sz="1800" dirty="0" smtClean="0">
                <a:latin typeface="Century Gothic" pitchFamily="34" charset="0"/>
              </a:rPr>
              <a:t>elementos.</a:t>
            </a:r>
          </a:p>
          <a:p>
            <a:pPr algn="just"/>
            <a:r>
              <a:rPr lang="es-ES" sz="1800" b="1" dirty="0" smtClean="0">
                <a:solidFill>
                  <a:srgbClr val="0000FF"/>
                </a:solidFill>
                <a:latin typeface="Century Gothic" pitchFamily="34" charset="0"/>
              </a:rPr>
              <a:t>Sintaxis </a:t>
            </a:r>
            <a:r>
              <a:rPr lang="es-ES" sz="1800" b="1" dirty="0">
                <a:solidFill>
                  <a:srgbClr val="0000FF"/>
                </a:solidFill>
                <a:latin typeface="Century Gothic" pitchFamily="34" charset="0"/>
              </a:rPr>
              <a:t>: </a:t>
            </a:r>
            <a:r>
              <a:rPr lang="es-ES" sz="1800" dirty="0">
                <a:latin typeface="Century Gothic" pitchFamily="34" charset="0"/>
              </a:rPr>
              <a:t>En la lengua, la sintaxis es el conjunto de normas y leyes combinatorias que estructuran la construcción de oraciones y textos. La sintaxis hace referencia a la inclusión de sujeto y predicado y al rol de las palabras en relación con otras. En las ciencias de la computación, la sintaxis comprende un concepto equivalente</a:t>
            </a:r>
            <a:r>
              <a:rPr lang="es-ES" sz="1800" dirty="0" smtClean="0">
                <a:latin typeface="Century Gothic" pitchFamily="34" charset="0"/>
              </a:rPr>
              <a:t>.</a:t>
            </a:r>
            <a:r>
              <a:rPr lang="es-MX" sz="1800" dirty="0"/>
              <a:t> </a:t>
            </a:r>
          </a:p>
          <a:p>
            <a:pPr algn="just"/>
            <a:r>
              <a:rPr lang="es-MX" sz="1800" b="1" dirty="0" smtClean="0">
                <a:latin typeface="Century Gothic" pitchFamily="34" charset="0"/>
                <a:hlinkClick r:id="rId2"/>
              </a:rPr>
              <a:t>HTTP</a:t>
            </a:r>
            <a:r>
              <a:rPr lang="es-MX" sz="1800" b="1" dirty="0" smtClean="0">
                <a:latin typeface="Century Gothic" pitchFamily="34" charset="0"/>
              </a:rPr>
              <a:t>:</a:t>
            </a:r>
            <a:r>
              <a:rPr lang="es-MX" sz="1800" dirty="0" smtClean="0">
                <a:latin typeface="Century Gothic" pitchFamily="34" charset="0"/>
              </a:rPr>
              <a:t> (Protocolo de transferencia de hipertexto) es el protocolo más utilizado en Internet. l propósito del protocolo HTTP es permitir la transferencia de archivos (principalmente, en formato HTML),entre un navegador (el cliente) y un servidor web.</a:t>
            </a:r>
          </a:p>
          <a:p>
            <a:pPr algn="just"/>
            <a:r>
              <a:rPr lang="es-MX" sz="1800" b="1" dirty="0" smtClean="0">
                <a:latin typeface="Century Gothic" pitchFamily="34" charset="0"/>
                <a:hlinkClick r:id="rId3"/>
              </a:rPr>
              <a:t>FTP</a:t>
            </a:r>
            <a:r>
              <a:rPr lang="es-MX" sz="1800" b="1" dirty="0" smtClean="0">
                <a:latin typeface="Century Gothic" pitchFamily="34" charset="0"/>
              </a:rPr>
              <a:t>:</a:t>
            </a:r>
            <a:r>
              <a:rPr lang="es-MX" sz="1800" dirty="0" smtClean="0">
                <a:latin typeface="Century Gothic" pitchFamily="34" charset="0"/>
              </a:rPr>
              <a:t> (Protocolo de transferencia de archivos) es, como su nombre lo indica, un protocolo, pará transferir archivos.</a:t>
            </a:r>
          </a:p>
          <a:p>
            <a:pPr algn="just"/>
            <a:r>
              <a:rPr lang="es-MX" sz="1800" b="1" dirty="0" smtClean="0">
                <a:latin typeface="Century Gothic" pitchFamily="34" charset="0"/>
                <a:hlinkClick r:id="rId4"/>
              </a:rPr>
              <a:t>ARP</a:t>
            </a:r>
            <a:r>
              <a:rPr lang="es-MX" sz="1800" b="1" dirty="0" smtClean="0">
                <a:latin typeface="Century Gothic" pitchFamily="34" charset="0"/>
              </a:rPr>
              <a:t>:</a:t>
            </a:r>
            <a:r>
              <a:rPr lang="es-MX" sz="1800" dirty="0" smtClean="0">
                <a:latin typeface="Century Gothic" pitchFamily="34" charset="0"/>
              </a:rPr>
              <a:t> (Protocolo de Resolución de Dirección) es el que permite que se conozca la dirección física de una tarjeta de interfaz de red correspondiente a una dirección IP.   </a:t>
            </a:r>
            <a:endParaRPr lang="es-MX" sz="1800" dirty="0"/>
          </a:p>
          <a:p>
            <a:pPr algn="just"/>
            <a:r>
              <a:rPr lang="es-MX" sz="1800" b="1" dirty="0" err="1">
                <a:solidFill>
                  <a:srgbClr val="0000FF"/>
                </a:solidFill>
                <a:latin typeface="Century Gothic" pitchFamily="34" charset="0"/>
              </a:rPr>
              <a:t>Routers</a:t>
            </a:r>
            <a:r>
              <a:rPr lang="es-MX" sz="1800" dirty="0">
                <a:solidFill>
                  <a:srgbClr val="0000FF"/>
                </a:solidFill>
                <a:latin typeface="Century Gothic" pitchFamily="34" charset="0"/>
              </a:rPr>
              <a:t>: </a:t>
            </a:r>
            <a:r>
              <a:rPr lang="es-MX" sz="1800" dirty="0">
                <a:latin typeface="Century Gothic" pitchFamily="34" charset="0"/>
              </a:rPr>
              <a:t>se encarga de establecer qué ruta se destinará a cada paquete de datos dentro de una red informática. Puede ser beneficioso en la interconexión de </a:t>
            </a:r>
            <a:r>
              <a:rPr lang="es-MX" sz="1800" b="1" dirty="0">
                <a:latin typeface="Century Gothic" pitchFamily="34" charset="0"/>
                <a:hlinkClick r:id="rId5"/>
              </a:rPr>
              <a:t>computadoras</a:t>
            </a:r>
            <a:r>
              <a:rPr lang="es-MX" sz="1800" b="1" dirty="0">
                <a:latin typeface="Century Gothic" pitchFamily="34" charset="0"/>
              </a:rPr>
              <a:t>,</a:t>
            </a:r>
            <a:r>
              <a:rPr lang="es-MX" sz="1800" dirty="0">
                <a:latin typeface="Century Gothic" pitchFamily="34" charset="0"/>
              </a:rPr>
              <a:t> en la conexión de los equipos a </a:t>
            </a:r>
            <a:r>
              <a:rPr lang="es-MX" sz="1800" b="1" dirty="0">
                <a:latin typeface="Century Gothic" pitchFamily="34" charset="0"/>
                <a:hlinkClick r:id="rId6"/>
              </a:rPr>
              <a:t>Internet</a:t>
            </a:r>
            <a:r>
              <a:rPr lang="es-MX" sz="1800" dirty="0">
                <a:latin typeface="Century Gothic" pitchFamily="34" charset="0"/>
              </a:rPr>
              <a:t> o para el desarrollo interno de quienes proveen servicios de Internet</a:t>
            </a:r>
            <a:r>
              <a:rPr lang="es-MX" sz="1800" dirty="0" smtClean="0">
                <a:latin typeface="Century Gothic" pitchFamily="34" charset="0"/>
              </a:rPr>
              <a:t>.</a:t>
            </a:r>
            <a:endParaRPr lang="es-MX" sz="1800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7707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atin typeface="Century Gothic" pitchFamily="34" charset="0"/>
              </a:rPr>
              <a:t>Reflexión</a:t>
            </a:r>
            <a:endParaRPr lang="es-MX" b="1" dirty="0">
              <a:latin typeface="Century Gothic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sz="1800" dirty="0" smtClean="0">
                <a:latin typeface="Century Gothic" pitchFamily="34" charset="0"/>
              </a:rPr>
              <a:t>Acerca </a:t>
            </a:r>
            <a:r>
              <a:rPr lang="es-ES" sz="1800" dirty="0">
                <a:latin typeface="Century Gothic" pitchFamily="34" charset="0"/>
              </a:rPr>
              <a:t>de este tema ya lo había visto en secundaria , y ahora me refuerza más y claro me hace recordar algunas cositas que se me habían olvidado , y espero aún más entenderlo y comprenderlo </a:t>
            </a:r>
            <a:endParaRPr lang="es-ES" sz="1800" dirty="0" smtClean="0">
              <a:latin typeface="Century Gothic" pitchFamily="34" charset="0"/>
            </a:endParaRPr>
          </a:p>
          <a:p>
            <a:r>
              <a:rPr lang="es-MX" sz="1800" dirty="0" smtClean="0">
                <a:latin typeface="Century Gothic" pitchFamily="34" charset="0"/>
              </a:rPr>
              <a:t>Los protocolos de red son procedimientos y reglas que debemos seguir para enviar y recibir datos a través de una red, existen diferentes tipos de protocolos como: transferencia de hipertexto, transferencia de archivos, de resolución de dirección, de mensajes de control de Internet, control de transmisión/Protocolo de Internet, simple de transferencia de correo, Internet estándar.</a:t>
            </a:r>
          </a:p>
          <a:p>
            <a:endParaRPr lang="es-MX" sz="1800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265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atin typeface="Century Gothic" pitchFamily="34" charset="0"/>
              </a:rPr>
              <a:t>Bibliografías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MX" sz="2000" dirty="0" smtClean="0">
                <a:latin typeface="Century Gothic" pitchFamily="34" charset="0"/>
                <a:hlinkClick r:id="rId2"/>
              </a:rPr>
              <a:t>http://definicion.de/protocolo-de-red/#ixzz3kFdpLRjq</a:t>
            </a:r>
            <a:endParaRPr lang="es-MX" sz="2000" dirty="0" smtClean="0">
              <a:latin typeface="Century Gothic" pitchFamily="34" charset="0"/>
            </a:endParaRPr>
          </a:p>
          <a:p>
            <a:r>
              <a:rPr lang="es-MX" sz="2000" dirty="0" smtClean="0">
                <a:latin typeface="Century Gothic" pitchFamily="34" charset="0"/>
                <a:hlinkClick r:id="rId3"/>
              </a:rPr>
              <a:t>http://www.definicionabc.com/tecnologia/sintaxis.php</a:t>
            </a:r>
            <a:endParaRPr lang="es-MX" sz="2000" dirty="0" smtClean="0">
              <a:latin typeface="Century Gothic" pitchFamily="34" charset="0"/>
            </a:endParaRPr>
          </a:p>
          <a:p>
            <a:r>
              <a:rPr lang="es-MX" sz="2000" u="sng" dirty="0" smtClean="0">
                <a:latin typeface="Century Gothic" pitchFamily="34" charset="0"/>
                <a:hlinkClick r:id="rId4"/>
              </a:rPr>
              <a:t>http</a:t>
            </a:r>
            <a:r>
              <a:rPr lang="es-MX" sz="2000" u="sng" dirty="0">
                <a:latin typeface="Century Gothic" pitchFamily="34" charset="0"/>
                <a:hlinkClick r:id="rId4"/>
              </a:rPr>
              <a:t>://</a:t>
            </a:r>
            <a:r>
              <a:rPr lang="es-MX" sz="2000" u="sng" dirty="0" smtClean="0">
                <a:latin typeface="Century Gothic" pitchFamily="34" charset="0"/>
                <a:hlinkClick r:id="rId4"/>
              </a:rPr>
              <a:t>es.ccm.net/contents/275-protocolos</a:t>
            </a:r>
            <a:endParaRPr lang="es-MX" sz="2000" dirty="0">
              <a:latin typeface="Century Gothic" pitchFamily="34" charset="0"/>
            </a:endParaRPr>
          </a:p>
          <a:p>
            <a:r>
              <a:rPr lang="es-MX" sz="2000" u="sng" dirty="0">
                <a:latin typeface="Century Gothic" pitchFamily="34" charset="0"/>
                <a:hlinkClick r:id="rId5"/>
              </a:rPr>
              <a:t>http://definicion.de/router</a:t>
            </a:r>
            <a:r>
              <a:rPr lang="es-MX" sz="2000" u="sng" dirty="0" smtClean="0">
                <a:latin typeface="Century Gothic" pitchFamily="34" charset="0"/>
                <a:hlinkClick r:id="rId5"/>
              </a:rPr>
              <a:t>/</a:t>
            </a:r>
            <a:endParaRPr lang="es-MX" sz="2000" dirty="0">
              <a:latin typeface="Century Gothic" pitchFamily="34" charset="0"/>
            </a:endParaRPr>
          </a:p>
          <a:p>
            <a:r>
              <a:rPr lang="es-MX" sz="2000" u="sng" dirty="0">
                <a:latin typeface="Century Gothic" pitchFamily="34" charset="0"/>
                <a:hlinkClick r:id="rId6"/>
              </a:rPr>
              <a:t>http://</a:t>
            </a:r>
            <a:r>
              <a:rPr lang="es-MX" sz="2000" u="sng" dirty="0" smtClean="0">
                <a:latin typeface="Century Gothic" pitchFamily="34" charset="0"/>
                <a:hlinkClick r:id="rId6"/>
              </a:rPr>
              <a:t>www.monografias.com/trabajos32/transmision-informacion-internet/Image2295.gif</a:t>
            </a:r>
            <a:endParaRPr lang="es-MX" sz="2000" dirty="0">
              <a:latin typeface="Century Gothic" pitchFamily="34" charset="0"/>
            </a:endParaRPr>
          </a:p>
          <a:p>
            <a:r>
              <a:rPr lang="es-MX" sz="2000" u="sng" dirty="0">
                <a:latin typeface="Century Gothic" pitchFamily="34" charset="0"/>
                <a:hlinkClick r:id="rId7"/>
              </a:rPr>
              <a:t>http://static.commentcamarche.net/es.ccm.net/faq/images/656-rNkgdl3AC1Wt5Boc-s-.png</a:t>
            </a:r>
            <a:endParaRPr lang="es-MX" sz="2000" dirty="0">
              <a:latin typeface="Century Gothic" pitchFamily="34" charset="0"/>
            </a:endParaRP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48935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atin typeface="Century Gothic" pitchFamily="34" charset="0"/>
              </a:rPr>
              <a:t>Temas</a:t>
            </a:r>
            <a:endParaRPr lang="es-MX" b="1" dirty="0">
              <a:latin typeface="Century Gothic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sz="2400" dirty="0" smtClean="0">
                <a:latin typeface="Century Gothic" pitchFamily="34" charset="0"/>
              </a:rPr>
              <a:t>Categorías de red.</a:t>
            </a:r>
          </a:p>
          <a:p>
            <a:r>
              <a:rPr lang="es-ES" sz="2400" dirty="0" smtClean="0">
                <a:latin typeface="Century Gothic" pitchFamily="34" charset="0"/>
              </a:rPr>
              <a:t>Protocolos de red.</a:t>
            </a:r>
            <a:endParaRPr lang="es-MX" sz="2400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557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32805"/>
            <a:ext cx="8568952" cy="551723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5400" b="1" dirty="0" smtClean="0">
                <a:latin typeface="Century Gothic" pitchFamily="34" charset="0"/>
              </a:rPr>
              <a:t>CATEGORIAS DE RED</a:t>
            </a:r>
            <a:endParaRPr lang="es-MX" sz="5400" b="1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7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latin typeface="Century Gothic" pitchFamily="34" charset="0"/>
              </a:rPr>
              <a:t>Categorías de red</a:t>
            </a:r>
            <a:endParaRPr lang="es-MX" dirty="0"/>
          </a:p>
        </p:txBody>
      </p:sp>
      <p:pic>
        <p:nvPicPr>
          <p:cNvPr id="3074" name="Picture 2" descr="http://mlm-s1-p.mlstatic.com/cable-de-red-utp-15-metros-categoria-5e-para-pc-laptop-xbox-3722-MLM67716214_1615-O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564904"/>
            <a:ext cx="2369840" cy="2369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4067944" y="2564161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ES" sz="2000" b="1" dirty="0">
                <a:latin typeface="Century Gothic" pitchFamily="34" charset="0"/>
              </a:rPr>
              <a:t>Categorías de redes inalámbricas</a:t>
            </a:r>
          </a:p>
          <a:p>
            <a:pPr algn="just"/>
            <a:r>
              <a:rPr lang="es-ES" sz="2000" dirty="0">
                <a:latin typeface="Century Gothic" pitchFamily="34" charset="0"/>
              </a:rPr>
              <a:t>Por lo general, las redes inalámbricas se clasifican en varias categorías, de acuerdo al área geográfica desde la que el usuario se conecta a la red</a:t>
            </a:r>
          </a:p>
        </p:txBody>
      </p:sp>
    </p:spTree>
    <p:extLst>
      <p:ext uri="{BB962C8B-B14F-4D97-AF65-F5344CB8AC3E}">
        <p14:creationId xmlns:p14="http://schemas.microsoft.com/office/powerpoint/2010/main" val="19392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latin typeface="Century Gothic" pitchFamily="34" charset="0"/>
              </a:rPr>
              <a:t>C</a:t>
            </a:r>
            <a:r>
              <a:rPr lang="es-ES" b="1" dirty="0" smtClean="0">
                <a:latin typeface="Century Gothic" pitchFamily="34" charset="0"/>
              </a:rPr>
              <a:t>ategorías de red</a:t>
            </a:r>
            <a:endParaRPr lang="es-MX" b="1" dirty="0">
              <a:latin typeface="Century Gothic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1026" name="Picture 2" descr="http://static.commentcamarche.net/es.kioskea.net/pictures/wireless-images-wpan-wlan-wman-wwa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8617" y="1484784"/>
            <a:ext cx="6912768" cy="488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6658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latin typeface="Century Gothic" pitchFamily="34" charset="0"/>
              </a:rPr>
              <a:t>Categorías de red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000" dirty="0">
                <a:latin typeface="Century Gothic" pitchFamily="34" charset="0"/>
              </a:rPr>
              <a:t>Las redes MAN pueden ser públicas o privadas. Estas redes se desarrollan con dos buses unidireccionales, lo que quiere decir que cada uno actúa independientemente del otro respecto a la transferencia de datos. </a:t>
            </a:r>
          </a:p>
        </p:txBody>
      </p:sp>
      <p:pic>
        <p:nvPicPr>
          <p:cNvPr id="4" name="3 Imagen" descr="Red MAN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852936"/>
            <a:ext cx="4010754" cy="30963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225385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latin typeface="Century Gothic" pitchFamily="34" charset="0"/>
              </a:rPr>
              <a:t>Diferentes tipos de </a:t>
            </a:r>
            <a:r>
              <a:rPr lang="es-ES" b="1" dirty="0" smtClean="0">
                <a:latin typeface="Century Gothic" pitchFamily="34" charset="0"/>
              </a:rPr>
              <a:t>redes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ES" sz="2000" dirty="0" smtClean="0">
                <a:latin typeface="Century Gothic" pitchFamily="34" charset="0"/>
              </a:rPr>
              <a:t>Se </a:t>
            </a:r>
            <a:r>
              <a:rPr lang="es-ES" sz="2000" dirty="0">
                <a:latin typeface="Century Gothic" pitchFamily="34" charset="0"/>
              </a:rPr>
              <a:t>distinguen diferentes tipos de redes (privadas) según su tamaño (en cuanto a la cantidad de equipos), su velocidad de transferencia de datos y su alcance. Las redes privadas pertenecen a una misma organización. Generalmente se dice que existen tres categorías de redes</a:t>
            </a:r>
            <a:r>
              <a:rPr lang="es-ES" sz="2000" dirty="0" smtClean="0">
                <a:latin typeface="Century Gothic" pitchFamily="34" charset="0"/>
              </a:rPr>
              <a:t>:</a:t>
            </a:r>
          </a:p>
          <a:p>
            <a:pPr algn="just"/>
            <a:endParaRPr lang="es-ES" sz="2000" dirty="0">
              <a:latin typeface="Century Gothic" pitchFamily="34" charset="0"/>
            </a:endParaRPr>
          </a:p>
          <a:p>
            <a:pPr algn="just"/>
            <a:r>
              <a:rPr lang="es-ES" sz="2000" u="sng" dirty="0">
                <a:latin typeface="Century Gothic" pitchFamily="34" charset="0"/>
                <a:hlinkClick r:id="rId2"/>
              </a:rPr>
              <a:t>LAN</a:t>
            </a:r>
            <a:r>
              <a:rPr lang="es-ES" sz="2000" dirty="0">
                <a:latin typeface="Century Gothic" pitchFamily="34" charset="0"/>
              </a:rPr>
              <a:t> (Red de área local)</a:t>
            </a:r>
          </a:p>
          <a:p>
            <a:pPr algn="just"/>
            <a:r>
              <a:rPr lang="es-ES" sz="2000" u="sng" dirty="0">
                <a:latin typeface="Century Gothic" pitchFamily="34" charset="0"/>
                <a:hlinkClick r:id="rId3"/>
              </a:rPr>
              <a:t>MAN</a:t>
            </a:r>
            <a:r>
              <a:rPr lang="es-ES" sz="2000" dirty="0">
                <a:latin typeface="Century Gothic" pitchFamily="34" charset="0"/>
              </a:rPr>
              <a:t> (Red de área metropolitana)</a:t>
            </a:r>
          </a:p>
          <a:p>
            <a:pPr algn="just"/>
            <a:r>
              <a:rPr lang="es-ES" sz="2000" u="sng" dirty="0">
                <a:latin typeface="Century Gothic" pitchFamily="34" charset="0"/>
                <a:hlinkClick r:id="rId4"/>
              </a:rPr>
              <a:t>WAN</a:t>
            </a:r>
            <a:r>
              <a:rPr lang="es-ES" sz="2000" dirty="0">
                <a:latin typeface="Century Gothic" pitchFamily="34" charset="0"/>
              </a:rPr>
              <a:t> (Red de área extensa)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580775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 smtClean="0">
                <a:latin typeface="Century Gothic" pitchFamily="34" charset="0"/>
              </a:rPr>
              <a:t>¿Cómo se clasifican las redes?</a:t>
            </a:r>
            <a:endParaRPr lang="es-MX" b="1" dirty="0">
              <a:latin typeface="Century Gothic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2000" dirty="0">
                <a:latin typeface="Century Gothic" pitchFamily="34" charset="0"/>
              </a:rPr>
              <a:t>Las redes de computadoras se clasifican por su tamaño, es decir la extensión física en que se ubican sus componentes, desde un aula hasta una ciudad, un país o incluso el planeta.</a:t>
            </a:r>
            <a:endParaRPr lang="es-MX" sz="2000" dirty="0">
              <a:latin typeface="Century Gothic" pitchFamily="34" charset="0"/>
            </a:endParaRPr>
          </a:p>
        </p:txBody>
      </p:sp>
      <p:pic>
        <p:nvPicPr>
          <p:cNvPr id="4" name="3 Imagen" descr="Red MA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501008"/>
            <a:ext cx="3024336" cy="26642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5720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atin typeface="Century Gothic" pitchFamily="34" charset="0"/>
              </a:rPr>
              <a:t>Glosario</a:t>
            </a:r>
            <a:endParaRPr lang="es-MX" b="1" dirty="0">
              <a:latin typeface="Century Gothic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es-ES" sz="1800" dirty="0" smtClean="0">
                <a:solidFill>
                  <a:srgbClr val="0000FF"/>
                </a:solidFill>
                <a:latin typeface="Century Gothic" pitchFamily="34" charset="0"/>
              </a:rPr>
              <a:t>UTP La </a:t>
            </a:r>
            <a:r>
              <a:rPr lang="es-ES" sz="1800" dirty="0">
                <a:solidFill>
                  <a:srgbClr val="0000FF"/>
                </a:solidFill>
                <a:latin typeface="Century Gothic" pitchFamily="34" charset="0"/>
              </a:rPr>
              <a:t>categoría </a:t>
            </a:r>
            <a:r>
              <a:rPr lang="es-ES" sz="1800" dirty="0" smtClean="0">
                <a:solidFill>
                  <a:srgbClr val="0000FF"/>
                </a:solidFill>
                <a:latin typeface="Century Gothic" pitchFamily="34" charset="0"/>
              </a:rPr>
              <a:t>5: </a:t>
            </a:r>
            <a:r>
              <a:rPr lang="es-ES" sz="1800" dirty="0">
                <a:solidFill>
                  <a:srgbClr val="000000"/>
                </a:solidFill>
                <a:latin typeface="Century Gothic" pitchFamily="34" charset="0"/>
              </a:rPr>
              <a:t>es uno de los grados de cableado UTP descritos en el estándar EIA/TIA 568B el cual se utiliza para ejecutar CDDI y puede transmitir </a:t>
            </a:r>
            <a:r>
              <a:rPr lang="es-ES" sz="1800" dirty="0">
                <a:latin typeface="Century Gothic" pitchFamily="34" charset="0"/>
                <a:hlinkClick r:id="rId2"/>
              </a:rPr>
              <a:t>datos</a:t>
            </a:r>
            <a:r>
              <a:rPr lang="es-ES" sz="1800" dirty="0">
                <a:solidFill>
                  <a:srgbClr val="000000"/>
                </a:solidFill>
                <a:latin typeface="Century Gothic" pitchFamily="34" charset="0"/>
              </a:rPr>
              <a:t> a velocidades de hasta 10000 Mbps a frecuencias de hasta 100 </a:t>
            </a:r>
            <a:r>
              <a:rPr lang="es-ES" sz="1800" dirty="0" err="1" smtClean="0">
                <a:solidFill>
                  <a:srgbClr val="000000"/>
                </a:solidFill>
                <a:latin typeface="Century Gothic" pitchFamily="34" charset="0"/>
              </a:rPr>
              <a:t>Mhz</a:t>
            </a:r>
            <a:r>
              <a:rPr lang="es-ES" sz="1800" dirty="0" smtClean="0">
                <a:solidFill>
                  <a:srgbClr val="000000"/>
                </a:solidFill>
                <a:latin typeface="Century Gothic" pitchFamily="34" charset="0"/>
              </a:rPr>
              <a:t>.</a:t>
            </a:r>
          </a:p>
          <a:p>
            <a:pPr algn="just"/>
            <a:r>
              <a:rPr lang="es-ES" sz="1800" dirty="0">
                <a:solidFill>
                  <a:srgbClr val="0000FF"/>
                </a:solidFill>
                <a:latin typeface="Century Gothic" pitchFamily="34" charset="0"/>
              </a:rPr>
              <a:t>LAN</a:t>
            </a:r>
            <a:r>
              <a:rPr lang="es-ES" sz="1800" dirty="0">
                <a:latin typeface="Century Gothic" pitchFamily="34" charset="0"/>
              </a:rPr>
              <a:t> significa </a:t>
            </a:r>
            <a:r>
              <a:rPr lang="es-ES" sz="1800" i="1" dirty="0">
                <a:latin typeface="Century Gothic" pitchFamily="34" charset="0"/>
              </a:rPr>
              <a:t>Red de área local</a:t>
            </a:r>
            <a:r>
              <a:rPr lang="es-ES" sz="1800" dirty="0">
                <a:latin typeface="Century Gothic" pitchFamily="34" charset="0"/>
              </a:rPr>
              <a:t>. Es un conjunto de equipos que pertenecen a la misma organización y están conectados dentro de un área geográfica pequeña mediante una red, generalmente con la misma tecnología (la más utilizada es </a:t>
            </a:r>
            <a:r>
              <a:rPr lang="es-ES" sz="1800" u="sng" dirty="0">
                <a:latin typeface="Century Gothic" pitchFamily="34" charset="0"/>
                <a:hlinkClick r:id="rId3"/>
              </a:rPr>
              <a:t>Ethernet</a:t>
            </a:r>
            <a:r>
              <a:rPr lang="es-ES" sz="1800" dirty="0" smtClean="0">
                <a:latin typeface="Century Gothic" pitchFamily="34" charset="0"/>
              </a:rPr>
              <a:t>).</a:t>
            </a:r>
          </a:p>
          <a:p>
            <a:pPr algn="just"/>
            <a:r>
              <a:rPr lang="es-ES" sz="1800" dirty="0">
                <a:latin typeface="Century Gothic" pitchFamily="34" charset="0"/>
              </a:rPr>
              <a:t>Una </a:t>
            </a:r>
            <a:r>
              <a:rPr lang="es-ES" sz="1800" dirty="0">
                <a:solidFill>
                  <a:srgbClr val="0000FF"/>
                </a:solidFill>
                <a:latin typeface="Century Gothic" pitchFamily="34" charset="0"/>
              </a:rPr>
              <a:t>MAN </a:t>
            </a:r>
            <a:r>
              <a:rPr lang="es-ES" sz="1800" dirty="0">
                <a:latin typeface="Century Gothic" pitchFamily="34" charset="0"/>
              </a:rPr>
              <a:t>(</a:t>
            </a:r>
            <a:r>
              <a:rPr lang="es-ES" sz="1800" i="1" dirty="0">
                <a:latin typeface="Century Gothic" pitchFamily="34" charset="0"/>
              </a:rPr>
              <a:t>Red de área metropolitana</a:t>
            </a:r>
            <a:r>
              <a:rPr lang="es-ES" sz="1800" dirty="0">
                <a:latin typeface="Century Gothic" pitchFamily="34" charset="0"/>
              </a:rPr>
              <a:t>) conecta diversas LAN cercanas geográficamente (en un área de alrededor de cincuenta kilómetros) entre sí a alta velocidad. Por lo tanto, una MAN permite que dos nodos remotos se comuniquen como si fueran parte de la misma red de área local</a:t>
            </a:r>
            <a:r>
              <a:rPr lang="es-ES" sz="1800" dirty="0" smtClean="0">
                <a:latin typeface="Century Gothic" pitchFamily="34" charset="0"/>
              </a:rPr>
              <a:t>.</a:t>
            </a:r>
          </a:p>
          <a:p>
            <a:pPr algn="just"/>
            <a:r>
              <a:rPr lang="es-ES" sz="1800" dirty="0">
                <a:latin typeface="Century Gothic" pitchFamily="34" charset="0"/>
              </a:rPr>
              <a:t>Una </a:t>
            </a:r>
            <a:r>
              <a:rPr lang="es-ES" sz="1800" dirty="0">
                <a:solidFill>
                  <a:srgbClr val="0000FF"/>
                </a:solidFill>
                <a:latin typeface="Century Gothic" pitchFamily="34" charset="0"/>
              </a:rPr>
              <a:t>WAN </a:t>
            </a:r>
            <a:r>
              <a:rPr lang="es-ES" sz="1800" dirty="0">
                <a:latin typeface="Century Gothic" pitchFamily="34" charset="0"/>
              </a:rPr>
              <a:t>(Red de área extensa) conecta múltiples LAN entre sí a través de grandes distancias geográficas.</a:t>
            </a:r>
            <a:endParaRPr lang="es-MX" sz="1800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6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304</TotalTime>
  <Words>784</Words>
  <Application>Microsoft Office PowerPoint</Application>
  <PresentationFormat>Presentación en pantalla (4:3)</PresentationFormat>
  <Paragraphs>76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Mirador</vt:lpstr>
      <vt:lpstr>Subsecretaría de Educación Media Superior, Superior, Formación Docente y Evaluación Dirección de Formación y Actualización Docente Escuela Normal “Estefanía Castañeda y Núñez de Cáceres” Clave: C.T. 02DNL0004Z </vt:lpstr>
      <vt:lpstr>Temas</vt:lpstr>
      <vt:lpstr>CATEGORIAS DE RED</vt:lpstr>
      <vt:lpstr>Categorías de red</vt:lpstr>
      <vt:lpstr>Categorías de red</vt:lpstr>
      <vt:lpstr>Categorías de red</vt:lpstr>
      <vt:lpstr>Diferentes tipos de redes</vt:lpstr>
      <vt:lpstr>¿Cómo se clasifican las redes?</vt:lpstr>
      <vt:lpstr>Glosario</vt:lpstr>
      <vt:lpstr>Reflexión</vt:lpstr>
      <vt:lpstr>Bibliografías</vt:lpstr>
      <vt:lpstr>Presentación de PowerPoint</vt:lpstr>
      <vt:lpstr>Protocolo</vt:lpstr>
      <vt:lpstr>Red</vt:lpstr>
      <vt:lpstr>Protocolos de red</vt:lpstr>
      <vt:lpstr>Protocolos de red</vt:lpstr>
      <vt:lpstr>Glosario</vt:lpstr>
      <vt:lpstr>Reflexión</vt:lpstr>
      <vt:lpstr>Bibliografías</vt:lpstr>
    </vt:vector>
  </TitlesOfParts>
  <Company>Grupo Ruba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ANGELICA</dc:creator>
  <cp:lastModifiedBy>ANGELICA</cp:lastModifiedBy>
  <cp:revision>16</cp:revision>
  <dcterms:created xsi:type="dcterms:W3CDTF">2015-08-29T23:48:17Z</dcterms:created>
  <dcterms:modified xsi:type="dcterms:W3CDTF">2015-09-01T04:43:41Z</dcterms:modified>
</cp:coreProperties>
</file>